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arlow" panose="00000500000000000000" pitchFamily="2" charset="0"/>
      <p:regular r:id="rId11"/>
      <p:bold r:id="rId12"/>
    </p:embeddedFont>
    <p:embeddedFont>
      <p:font typeface="Barlow Medium" panose="000006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22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718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5128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AI-Driven Employee Feedback Sentiment Analysis System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4393168"/>
            <a:ext cx="7415927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 cutting-edge Machine Learning &amp; Natural Language Processing (NLP)-Based HR Analytics Solution designed to transform how organizations understand and respond to employee feedback.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0928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Project Team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2212181"/>
            <a:ext cx="398918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Driving Innovation in HR Analytics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280189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Shaik Afsha Zareen Desai - AP23110011653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3283268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J.Deepthi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- AP23110011670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376463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 err="1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CH.Ashwini</a:t>
            </a: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- AP23110011647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424600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Amrutha Preethi- AP23110010915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472737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Bhanu Mitra - AP23110010978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4037" y="5344597"/>
            <a:ext cx="750046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Department: CSE, SRM AP</a:t>
            </a:r>
            <a:endParaRPr lang="en-US" sz="19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4336" y="2243018"/>
            <a:ext cx="4799528" cy="47995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0448" y="1167884"/>
            <a:ext cx="4638318" cy="579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Problem &amp; Objectives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30448" y="2060734"/>
            <a:ext cx="7683103" cy="2025729"/>
          </a:xfrm>
          <a:prstGeom prst="roundRect">
            <a:avLst>
              <a:gd name="adj" fmla="val 5417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07588" y="2060734"/>
            <a:ext cx="91440" cy="2025729"/>
          </a:xfrm>
          <a:prstGeom prst="roundRect">
            <a:avLst>
              <a:gd name="adj" fmla="val 95871"/>
            </a:avLst>
          </a:prstGeom>
          <a:solidFill>
            <a:srgbClr val="F65F62"/>
          </a:solidFill>
          <a:ln/>
        </p:spPr>
      </p:sp>
      <p:sp>
        <p:nvSpPr>
          <p:cNvPr id="6" name="Text 3"/>
          <p:cNvSpPr/>
          <p:nvPr/>
        </p:nvSpPr>
        <p:spPr>
          <a:xfrm>
            <a:off x="1030605" y="2292310"/>
            <a:ext cx="4496157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The Challenge: Manual Feedback Limitations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1030605" y="2707362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Slow, inconsistent, and often biased manual review processes.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030605" y="3114199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Difficulty analyzing vast volumes of unstructured employee comments.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030605" y="3521035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Lack of immediate, actionable insights into workplace sentiment.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0448" y="4295180"/>
            <a:ext cx="7683103" cy="2766417"/>
          </a:xfrm>
          <a:prstGeom prst="roundRect">
            <a:avLst>
              <a:gd name="adj" fmla="val 3966"/>
            </a:avLst>
          </a:prstGeom>
          <a:solidFill>
            <a:srgbClr val="191718">
              <a:alpha val="95000"/>
            </a:srgbClr>
          </a:solidFill>
          <a:ln w="22860">
            <a:solidFill>
              <a:srgbClr val="922022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07588" y="4295180"/>
            <a:ext cx="91440" cy="2766417"/>
          </a:xfrm>
          <a:prstGeom prst="roundRect">
            <a:avLst>
              <a:gd name="adj" fmla="val 95871"/>
            </a:avLst>
          </a:prstGeom>
          <a:solidFill>
            <a:srgbClr val="F65F62"/>
          </a:solidFill>
          <a:ln/>
        </p:spPr>
      </p:sp>
      <p:sp>
        <p:nvSpPr>
          <p:cNvPr id="12" name="Text 9"/>
          <p:cNvSpPr/>
          <p:nvPr/>
        </p:nvSpPr>
        <p:spPr>
          <a:xfrm>
            <a:off x="1030605" y="4526756"/>
            <a:ext cx="3352800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Our Solution: Automated Insights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1030605" y="4941808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Automate sentiment classification using advanced NLP and ML techniques.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030605" y="5348645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Extract key themes and recurring issues for targeted intervention.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030605" y="5755481"/>
            <a:ext cx="7151370" cy="667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Deliver real-time dashboards to empower HR with data-driven decision-making.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030605" y="6496169"/>
            <a:ext cx="7151370" cy="3338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Significantly improve accuracy, scalability, and speed of feedback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5557" y="655915"/>
            <a:ext cx="7385328" cy="512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Proposed Solution: AI-Powered Workflow</a:t>
            </a:r>
            <a:endParaRPr lang="en-US" sz="3200" dirty="0"/>
          </a:p>
        </p:txBody>
      </p:sp>
      <p:sp>
        <p:nvSpPr>
          <p:cNvPr id="3" name="Text 1"/>
          <p:cNvSpPr/>
          <p:nvPr/>
        </p:nvSpPr>
        <p:spPr>
          <a:xfrm>
            <a:off x="645557" y="1537097"/>
            <a:ext cx="13339286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Our system integrates cutting-edge AI for sentiment analysis with an intuitive web interface for visualization, providing a comprehensive HR analytics solution.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57" y="2039660"/>
            <a:ext cx="922258" cy="11068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52243" y="2224087"/>
            <a:ext cx="20496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Feedback Input Layer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752243" y="2590919"/>
            <a:ext cx="122326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Employees submit feedback via various channels.</a:t>
            </a:r>
            <a:endParaRPr lang="en-US" sz="1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57" y="3146465"/>
            <a:ext cx="922258" cy="11068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752243" y="3330893"/>
            <a:ext cx="271391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Text Cleaning &amp; Preprocessing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752243" y="3697724"/>
            <a:ext cx="122326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Raw text is normalized for optimal analysis.</a:t>
            </a:r>
            <a:endParaRPr lang="en-US" sz="14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57" y="4253270"/>
            <a:ext cx="922258" cy="110680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52243" y="4437698"/>
            <a:ext cx="2374940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TF-IDF + Sentiment Engine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752243" y="4804529"/>
            <a:ext cx="122326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TF-IDF vectorization and Logistic Regression classify sentiment.</a:t>
            </a:r>
            <a:endParaRPr lang="en-US" sz="14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7" y="5360075"/>
            <a:ext cx="922258" cy="110680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752243" y="5544503"/>
            <a:ext cx="2049661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Keyword Extraction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1752243" y="5911334"/>
            <a:ext cx="122326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Identifies prevalent topics and concerns.</a:t>
            </a:r>
            <a:endParaRPr lang="en-US" sz="14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557" y="6466880"/>
            <a:ext cx="922258" cy="110680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752243" y="6651307"/>
            <a:ext cx="2142768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Dashboard Visualization</a:t>
            </a:r>
            <a:endParaRPr lang="en-US" sz="1600" dirty="0"/>
          </a:p>
        </p:txBody>
      </p:sp>
      <p:sp>
        <p:nvSpPr>
          <p:cNvPr id="18" name="Text 11"/>
          <p:cNvSpPr/>
          <p:nvPr/>
        </p:nvSpPr>
        <p:spPr>
          <a:xfrm>
            <a:off x="1752243" y="7018139"/>
            <a:ext cx="1223260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dashboards present actionable insights.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1131" y="555903"/>
            <a:ext cx="4513778" cy="559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 &amp; Methodology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191131" y="1618417"/>
            <a:ext cx="3621643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Dataset: Glassdoor Employee Reviews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6191131" y="2490788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 utilized a publicly available Glassdoor dataset comprising employee reviews and associated numeric ratings.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91131" y="3638193"/>
            <a:ext cx="362164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Includes comprehensive review text and corresponding rating scores.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91131" y="4352687"/>
            <a:ext cx="3621643" cy="644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Ratings were mapped to sentiment categories for supervised learning: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91131" y="5067181"/>
            <a:ext cx="36216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1–2: Negative Sentiment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191131" y="5459611"/>
            <a:ext cx="36216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3: Neutral Sentiment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191131" y="5852041"/>
            <a:ext cx="3621643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F65F62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4–5: Positive Sentiment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11646" y="1618417"/>
            <a:ext cx="3621643" cy="671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Methodology: From Data to Insight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0311646" y="2490788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Data Collection &amp; Cleaning: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Preprocessing raw text to ensure quality.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11646" y="3527346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2"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TF-IDF Feature Extraction: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Transforming text into numerical features for ML models.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11646" y="4563904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3"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Logistic Regression: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Training and testing our model for sentiment classification.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11646" y="5600462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4"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Polarity Scoring: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Assigning a sentiment score from -1 (negative) to +1 (positive).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11646" y="6637020"/>
            <a:ext cx="3621643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Font typeface="+mj-lt"/>
              <a:buAutoNum type="arabicPeriod" startAt="5"/>
            </a:pPr>
            <a:r>
              <a:rPr lang="en-US" sz="1550" b="1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Keyword Extraction:</a:t>
            </a:r>
            <a:r>
              <a:rPr lang="en-US" sz="155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Using CountVectorizer to identify crucial terms.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2489" y="677585"/>
            <a:ext cx="5476161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Technologies Utilized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2489" y="1731526"/>
            <a:ext cx="3586282" cy="2787491"/>
          </a:xfrm>
          <a:prstGeom prst="roundRect">
            <a:avLst>
              <a:gd name="adj" fmla="val 3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124069" y="1993106"/>
            <a:ext cx="739259" cy="739259"/>
          </a:xfrm>
          <a:prstGeom prst="roundRect">
            <a:avLst>
              <a:gd name="adj" fmla="val 12367906"/>
            </a:avLst>
          </a:prstGeom>
          <a:solidFill>
            <a:srgbClr val="F65F6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27309" y="2196346"/>
            <a:ext cx="332661" cy="3326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4069" y="297870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Programming &amp; Tools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1124069" y="3468767"/>
            <a:ext cx="3063121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Python 3.x, Flask, HTML, CSS, Chart.js, VS Code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4695111" y="1731526"/>
            <a:ext cx="3586401" cy="2787491"/>
          </a:xfrm>
          <a:prstGeom prst="roundRect">
            <a:avLst>
              <a:gd name="adj" fmla="val 3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4956691" y="1993106"/>
            <a:ext cx="739259" cy="739259"/>
          </a:xfrm>
          <a:prstGeom prst="roundRect">
            <a:avLst>
              <a:gd name="adj" fmla="val 12367906"/>
            </a:avLst>
          </a:prstGeom>
          <a:solidFill>
            <a:srgbClr val="F65F62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9931" y="2196346"/>
            <a:ext cx="332661" cy="33266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56691" y="2978706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Python Libraries</a:t>
            </a:r>
            <a:endParaRPr lang="en-US" sz="2150" dirty="0"/>
          </a:p>
        </p:txBody>
      </p:sp>
      <p:sp>
        <p:nvSpPr>
          <p:cNvPr id="13" name="Text 8"/>
          <p:cNvSpPr/>
          <p:nvPr/>
        </p:nvSpPr>
        <p:spPr>
          <a:xfrm>
            <a:off x="4956691" y="3468767"/>
            <a:ext cx="3063240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Pandas, NumPy, Scikit-Learn, Regex, Pickle</a:t>
            </a:r>
            <a:endParaRPr lang="en-US" sz="1900" dirty="0"/>
          </a:p>
        </p:txBody>
      </p:sp>
      <p:sp>
        <p:nvSpPr>
          <p:cNvPr id="14" name="Shape 9"/>
          <p:cNvSpPr/>
          <p:nvPr/>
        </p:nvSpPr>
        <p:spPr>
          <a:xfrm>
            <a:off x="862489" y="4765358"/>
            <a:ext cx="7419023" cy="2787491"/>
          </a:xfrm>
          <a:prstGeom prst="roundRect">
            <a:avLst>
              <a:gd name="adj" fmla="val 3713"/>
            </a:avLst>
          </a:prstGeom>
          <a:solidFill>
            <a:srgbClr val="790709"/>
          </a:solidFill>
          <a:ln w="15240">
            <a:solidFill>
              <a:srgbClr val="922022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24069" y="5026938"/>
            <a:ext cx="739259" cy="739259"/>
          </a:xfrm>
          <a:prstGeom prst="roundRect">
            <a:avLst>
              <a:gd name="adj" fmla="val 12367906"/>
            </a:avLst>
          </a:prstGeom>
          <a:solidFill>
            <a:srgbClr val="F65F62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27309" y="5230178"/>
            <a:ext cx="332661" cy="33266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24069" y="6012537"/>
            <a:ext cx="2738080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E5E0D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Core Concepts</a:t>
            </a:r>
            <a:endParaRPr lang="en-US" sz="2150" dirty="0"/>
          </a:p>
        </p:txBody>
      </p:sp>
      <p:sp>
        <p:nvSpPr>
          <p:cNvPr id="18" name="Text 12"/>
          <p:cNvSpPr/>
          <p:nvPr/>
        </p:nvSpPr>
        <p:spPr>
          <a:xfrm>
            <a:off x="1124069" y="6502598"/>
            <a:ext cx="6895862" cy="7886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NLP preprocessing, TF-IDF, Logistic Regression, Rule-based NLP, Flask routing &amp; Jinja2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632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7709" y="3127177"/>
            <a:ext cx="4556998" cy="569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Results &amp; Findings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17709" y="4209217"/>
            <a:ext cx="465058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Model Performance &amp; Dashboard Views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17709" y="475595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Accurate sentiment classification across positive, neutral, and negative categories.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17709" y="548366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Interactive dashboards feature sentiment summary cards, bar charts, and satisfaction graphs.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7709" y="621137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keyword clouds highlight critical themes like "work," "quality," and "manager."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7709" y="693908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Detailed sentiment tables provide granular polarity scores for deeper analysis.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2970" y="4209217"/>
            <a:ext cx="3399949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Key Discoveries &amp; HR Impact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7572970" y="475595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Revealed significant, often hidden, HR issues such as workplace toxicity, excessive workload, and leadership concerns.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572970" y="548366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Demonstrated the ability to detect shifts in employee sentiment following policy changes or corporate events.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2970" y="6211372"/>
            <a:ext cx="6347341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E5E0D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Proved invaluable for enhancing the effectiveness of annual employee surveys and exit interviews.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7190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FFFFF"/>
                </a:solidFill>
                <a:latin typeface="Barlow Medium" pitchFamily="34" charset="0"/>
                <a:ea typeface="Barlow Medium" pitchFamily="34" charset="-122"/>
                <a:cs typeface="Barlow Medium" pitchFamily="34" charset="-120"/>
              </a:rPr>
              <a:t>               Thank You !</a:t>
            </a:r>
            <a:endParaRPr lang="en-US" sz="4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537</Words>
  <Application>Microsoft Office PowerPoint</Application>
  <PresentationFormat>Custom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Barlow Medium</vt:lpstr>
      <vt:lpstr>Barlow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AFSHA ZAREEN DESAI</dc:creator>
  <cp:lastModifiedBy>AFSHA ZAREEN DESAI</cp:lastModifiedBy>
  <cp:revision>3</cp:revision>
  <dcterms:created xsi:type="dcterms:W3CDTF">2025-11-30T18:13:59Z</dcterms:created>
  <dcterms:modified xsi:type="dcterms:W3CDTF">2025-12-02T17:16:27Z</dcterms:modified>
</cp:coreProperties>
</file>